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23"/>
  </p:notesMasterIdLst>
  <p:sldIdLst>
    <p:sldId id="257" r:id="rId6"/>
    <p:sldId id="635" r:id="rId7"/>
    <p:sldId id="636" r:id="rId8"/>
    <p:sldId id="578" r:id="rId9"/>
    <p:sldId id="581" r:id="rId10"/>
    <p:sldId id="585" r:id="rId11"/>
    <p:sldId id="584" r:id="rId12"/>
    <p:sldId id="632" r:id="rId13"/>
    <p:sldId id="633" r:id="rId14"/>
    <p:sldId id="634" r:id="rId15"/>
    <p:sldId id="637" r:id="rId16"/>
    <p:sldId id="631" r:id="rId17"/>
    <p:sldId id="607" r:id="rId18"/>
    <p:sldId id="638" r:id="rId19"/>
    <p:sldId id="613" r:id="rId20"/>
    <p:sldId id="629" r:id="rId21"/>
    <p:sldId id="371" r:id="rId22"/>
  </p:sldIdLst>
  <p:sldSz cx="9144000" cy="6858000" type="screen4x3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04359C7-4B13-4B63-93A8-2EBACF2F252E}">
          <p14:sldIdLst>
            <p14:sldId id="257"/>
            <p14:sldId id="635"/>
            <p14:sldId id="636"/>
            <p14:sldId id="578"/>
            <p14:sldId id="581"/>
            <p14:sldId id="585"/>
            <p14:sldId id="584"/>
            <p14:sldId id="632"/>
            <p14:sldId id="633"/>
            <p14:sldId id="634"/>
            <p14:sldId id="637"/>
            <p14:sldId id="631"/>
            <p14:sldId id="607"/>
            <p14:sldId id="638"/>
            <p14:sldId id="613"/>
            <p14:sldId id="629"/>
            <p14:sldId id="3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F67036-2519-760A-E193-83F153E77BB6}" name="NIANE, Eugenie Siga Diane" initials="NESD" userId="S::nianee@who.int::4987492c-dd47-47c1-9bba-9eb50cad3895" providerId="AD"/>
  <p188:author id="{BFCAFBAA-0175-B155-D0CE-1E7287BC1922}" name="Grace" initials="G" userId="8da143f4d3a42021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p" initials="p" lastIdx="4" clrIdx="0"/>
  <p:cmAuthor id="1" name="PACKARD BELL" initials="PB" lastIdx="1" clrIdx="1"/>
  <p:cmAuthor id="2" name="SOKOLUA, Eddy" initials="SE" lastIdx="1" clrIdx="2"/>
  <p:cmAuthor id="3" name="TUMA, Jude Nji" initials="TJN" lastIdx="7" clrIdx="3">
    <p:extLst>
      <p:ext uri="{19B8F6BF-5375-455C-9EA6-DF929625EA0E}">
        <p15:presenceInfo xmlns:p15="http://schemas.microsoft.com/office/powerpoint/2012/main" userId="S::tuma@who.int::197cb8e2-430c-4be0-b8aa-0cd479c3a2d9" providerId="AD"/>
      </p:ext>
    </p:extLst>
  </p:cmAuthor>
  <p:cmAuthor id="4" name="Grace" initials="G" lastIdx="10" clrIdx="4">
    <p:extLst>
      <p:ext uri="{19B8F6BF-5375-455C-9EA6-DF929625EA0E}">
        <p15:presenceInfo xmlns:p15="http://schemas.microsoft.com/office/powerpoint/2012/main" userId="8da143f4d3a42021" providerId="Windows Live"/>
      </p:ext>
    </p:extLst>
  </p:cmAuthor>
  <p:cmAuthor id="5" name="MANIRABARUTA, Jean Claude" initials="MJC" lastIdx="1" clrIdx="5">
    <p:extLst>
      <p:ext uri="{19B8F6BF-5375-455C-9EA6-DF929625EA0E}">
        <p15:presenceInfo xmlns:p15="http://schemas.microsoft.com/office/powerpoint/2012/main" userId="S-1-5-21-1446143339-2250552318-1255726049-2522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FF00"/>
    <a:srgbClr val="FF0A0A"/>
    <a:srgbClr val="FFFFFF"/>
    <a:srgbClr val="009900"/>
    <a:srgbClr val="E6E6E6"/>
    <a:srgbClr val="0000FF"/>
    <a:srgbClr val="0033CC"/>
    <a:srgbClr val="66FF66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3557" autoAdjust="0"/>
  </p:normalViewPr>
  <p:slideViewPr>
    <p:cSldViewPr>
      <p:cViewPr varScale="1">
        <p:scale>
          <a:sx n="66" d="100"/>
          <a:sy n="66" d="100"/>
        </p:scale>
        <p:origin x="132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23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3634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3634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fld id="{EDED8750-5C79-49B4-92AB-953C4F6BBF3C}" type="datetimeFigureOut">
              <a:rPr lang="fr-FR" smtClean="0"/>
              <a:pPr/>
              <a:t>08/09/2024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5" tIns="45907" rIns="91815" bIns="45907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vert="horz" lIns="91815" tIns="45907" rIns="91815" bIns="45907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60" cy="493634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2" y="9377316"/>
            <a:ext cx="2945660" cy="493634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BD1C4A6E-B297-4C4A-A50C-FEF2F1CD6D1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1074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49689" y="9376979"/>
            <a:ext cx="2946399" cy="49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5" tIns="45907" rIns="91815" bIns="45907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B70CABE-5553-4DAF-92CB-7FE4F1E21541}" type="slidenum">
              <a:rPr lang="en-US" altLang="fr-FR" sz="1200"/>
              <a:pPr algn="r" eaLnBrk="1" hangingPunct="1"/>
              <a:t>1</a:t>
            </a:fld>
            <a:endParaRPr lang="en-US" altLang="fr-FR" sz="1200" dirty="0"/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3849689" y="9376979"/>
            <a:ext cx="2946399" cy="49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7" tIns="45903" rIns="91807" bIns="45903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203BCC6-D90D-4A29-98F6-03C4AF27A86E}" type="slidenum">
              <a:rPr lang="fr-FR" altLang="fr-FR" sz="1200"/>
              <a:pPr algn="r" eaLnBrk="1" hangingPunct="1"/>
              <a:t>1</a:t>
            </a:fld>
            <a:endParaRPr lang="fr-FR" altLang="fr-FR" sz="1200" dirty="0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7125" cy="3702050"/>
          </a:xfrm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7" tIns="45903" rIns="91807" bIns="45903"/>
          <a:lstStyle/>
          <a:p>
            <a:pPr>
              <a:spcBef>
                <a:spcPts val="427"/>
              </a:spcBef>
            </a:pPr>
            <a:endParaRPr lang="fr-FR" altLang="fr-FR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37112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Espace réservé des commentaires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fr-FR" dirty="0">
              <a:latin typeface="Arial" panose="020B0604020202020204" pitchFamily="34" charset="0"/>
            </a:endParaRPr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ts val="4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ts val="4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ts val="4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ts val="4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ts val="4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42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B1C3E-2488-4ADF-BB5A-C335770389B2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4297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721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C4A6E-B297-4C4A-A50C-FEF2F1CD6D16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4529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5308AE-12E6-49EF-AC6D-15A305E730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614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5308AE-12E6-49EF-AC6D-15A305E730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611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C4A6E-B297-4C4A-A50C-FEF2F1CD6D16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8238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96E059-14BD-4D09-B53F-E97A9F3EC051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95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3BB5-89EB-40FD-9F9C-A12E1DB594B0}" type="datetime1">
              <a:rPr lang="fr-FR" smtClean="0"/>
              <a:t>08/09/2024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78C3-3502-4270-B65D-F8912E85C18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586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9386-8DE2-4266-B565-4AB78275A200}" type="datetime1">
              <a:rPr lang="fr-FR" smtClean="0"/>
              <a:t>08/09/2024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78C3-3502-4270-B65D-F8912E85C18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599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AFF7-D753-4A0F-810D-CB6C14F68749}" type="datetime1">
              <a:rPr lang="fr-FR" smtClean="0"/>
              <a:t>08/09/2024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78C3-3502-4270-B65D-F8912E85C18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3885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DBC788F-4534-4EF3-AA46-DF1D50DB95E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27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EE944-2097-472E-B265-321D2809AACC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60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4BDC76DC-19CF-4A7B-B9CE-5C8E74428798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48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634C1-91AE-4B8A-ADBE-D9D85905041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3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93C8F-0128-4414-AD07-F06884D8344A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46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58529-84E3-422A-B5E0-581B8425579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91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23F73-20B4-4466-8855-C2352C9EFCAA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87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7E1A4-2E96-4822-82F9-3C45AE3242C9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8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1AC1-D772-4A31-98E7-A3C654F9B828}" type="datetime1">
              <a:rPr lang="fr-FR" smtClean="0"/>
              <a:t>08/09/2024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78C3-3502-4270-B65D-F8912E85C18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0216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ight Triangle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>
              <a:latin typeface="Constantia" pitchFamily="18" charset="0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>
              <a:latin typeface="Constant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42C9A963-AD63-49CD-B9A7-60E649A8D723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47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E1EDA-6A39-4F3A-83C6-788706540361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94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6D383-1A0E-49B6-ADBA-3D076E6D1491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2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498C-A5D1-477E-A696-013A79E6FE92}" type="datetime1">
              <a:rPr lang="fr-FR" smtClean="0"/>
              <a:t>08/09/2024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78C3-3502-4270-B65D-F8912E85C18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479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E18EA-2FFF-4009-A9D3-7A5E3986ECEA}" type="datetime1">
              <a:rPr lang="fr-FR" smtClean="0"/>
              <a:t>08/09/2024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78C3-3502-4270-B65D-F8912E85C18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61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AFB7C-1A8F-4889-B783-EF61A99230E8}" type="datetime1">
              <a:rPr lang="fr-FR" smtClean="0"/>
              <a:t>08/09/2024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78C3-3502-4270-B65D-F8912E85C18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096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4979-4A35-4076-970F-B4955E77B4E4}" type="datetime1">
              <a:rPr lang="fr-FR" smtClean="0"/>
              <a:t>08/09/2024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78C3-3502-4270-B65D-F8912E85C18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259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86D9-DC69-4468-875B-D80B33EDE640}" type="datetime1">
              <a:rPr lang="fr-FR" smtClean="0"/>
              <a:t>08/09/2024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78C3-3502-4270-B65D-F8912E85C18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898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5E8E-6032-466B-9EB1-37F0970DD7BF}" type="datetime1">
              <a:rPr lang="fr-FR" smtClean="0"/>
              <a:t>08/09/2024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78C3-3502-4270-B65D-F8912E85C18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868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AE8D-9D19-41DD-80D0-2902CB26C68B}" type="datetime1">
              <a:rPr lang="fr-FR" smtClean="0"/>
              <a:t>08/09/2024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78C3-3502-4270-B65D-F8912E85C18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9971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AACC7-A603-4AD6-AE49-FDC81F743EA6}" type="datetime1">
              <a:rPr lang="fr-FR" smtClean="0"/>
              <a:t>08/09/2024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F78C3-3502-4270-B65D-F8912E85C18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887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>
              <a:latin typeface="Constantia" pitchFamily="18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>
              <a:latin typeface="Constantia" pitchFamily="18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F34B0D16-F6E3-41C5-AF5B-ED451F7F4D9A}" type="slidenum">
              <a:rPr lang="en-US"/>
              <a:pPr/>
              <a:t>‹N°›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82180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496" y="1161621"/>
            <a:ext cx="9099134" cy="42745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672523D-A418-46DC-B049-1AC811934740}"/>
              </a:ext>
            </a:extLst>
          </p:cNvPr>
          <p:cNvSpPr txBox="1">
            <a:spLocks noChangeArrowheads="1"/>
          </p:cNvSpPr>
          <p:nvPr/>
        </p:nvSpPr>
        <p:spPr>
          <a:xfrm>
            <a:off x="35496" y="260648"/>
            <a:ext cx="9001000" cy="6408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4000" dirty="0">
                <a:latin typeface="Berlin Sans FB Demi" pitchFamily="34" charset="0"/>
              </a:rPr>
              <a:t>Situation  de la Rougeole au BURUNDI</a:t>
            </a:r>
          </a:p>
          <a:p>
            <a:endParaRPr lang="fr-FR" altLang="fr-FR" sz="4000" dirty="0">
              <a:latin typeface="Berlin Sans FB Demi" pitchFamily="34" charset="0"/>
            </a:endParaRPr>
          </a:p>
          <a:p>
            <a:br>
              <a:rPr lang="fr-FR" altLang="fr-FR" sz="4000" dirty="0">
                <a:latin typeface="Berlin Sans FB Demi" pitchFamily="34" charset="0"/>
              </a:rPr>
            </a:br>
            <a:endParaRPr lang="fr-FR" altLang="fr-FR" sz="4000" dirty="0">
              <a:latin typeface="Berlin Sans FB Demi" pitchFamily="34" charset="0"/>
            </a:endParaRPr>
          </a:p>
          <a:p>
            <a:br>
              <a:rPr lang="fr-FR" altLang="fr-FR" sz="4000" dirty="0">
                <a:latin typeface="Berlin Sans FB Demi" pitchFamily="34" charset="0"/>
              </a:rPr>
            </a:br>
            <a:endParaRPr lang="fr-FR" sz="2900" b="1" i="1" dirty="0">
              <a:solidFill>
                <a:srgbClr val="0000FF"/>
              </a:solidFill>
              <a:latin typeface="Script MT Bold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715" y="2611385"/>
            <a:ext cx="1664377" cy="168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41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85E8E5-FD95-DC9F-06DC-8E22A8F4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52" y="175880"/>
            <a:ext cx="8579296" cy="660831"/>
          </a:xfrm>
        </p:spPr>
        <p:txBody>
          <a:bodyPr>
            <a:noAutofit/>
          </a:bodyPr>
          <a:lstStyle/>
          <a:p>
            <a:r>
              <a:rPr lang="fr-FR" sz="2600" b="1" dirty="0"/>
              <a:t>Résultats du monitorage end process de l’enquête rapide de convenance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ECD081-5EB7-C5B3-4FCA-7E75ADE2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78C3-3502-4270-B65D-F8912E85C18B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227E83-DE34-D902-55EF-13B743F6F70C}"/>
              </a:ext>
            </a:extLst>
          </p:cNvPr>
          <p:cNvSpPr txBox="1"/>
          <p:nvPr/>
        </p:nvSpPr>
        <p:spPr>
          <a:xfrm>
            <a:off x="262554" y="5479187"/>
            <a:ext cx="69737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/>
              <a:t>50 sur 1764 (2,8%) localités enquêtées ont été rejetés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/>
              <a:t>41% (20/49) des districts ont moins de 5% d’enfants non vaccinés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/>
              <a:t>47% (23/49) des districts ont entre 5 et 10% d’enfants non vaccinés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/>
              <a:t>12% (6/49) des districts ont plus de 10% d’enfants non vaccinés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1757FB4-BD1C-5801-242F-1EDC184F9F6F}"/>
              </a:ext>
            </a:extLst>
          </p:cNvPr>
          <p:cNvSpPr txBox="1">
            <a:spLocks/>
          </p:cNvSpPr>
          <p:nvPr/>
        </p:nvSpPr>
        <p:spPr>
          <a:xfrm>
            <a:off x="0" y="772156"/>
            <a:ext cx="303468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200" b="1" dirty="0"/>
              <a:t>Proportion d’enfants manqués à la vaccination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2AB16D4-5EB9-C147-A99F-A85F582AA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" y="1216356"/>
            <a:ext cx="4421659" cy="437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63D9E837-8DDC-2687-378D-5D69B51A9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680" y="4517188"/>
            <a:ext cx="1217470" cy="73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D4CB9FC-4A10-B4C1-75AF-641181FAB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650" y="1334230"/>
            <a:ext cx="4224579" cy="426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762E9408-A055-A404-C226-12ECC49F3FC5}"/>
              </a:ext>
            </a:extLst>
          </p:cNvPr>
          <p:cNvSpPr txBox="1">
            <a:spLocks/>
          </p:cNvSpPr>
          <p:nvPr/>
        </p:nvSpPr>
        <p:spPr>
          <a:xfrm>
            <a:off x="6109322" y="778818"/>
            <a:ext cx="303468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200" b="1" dirty="0"/>
              <a:t>Localisation des localités rejetés</a:t>
            </a:r>
          </a:p>
        </p:txBody>
      </p:sp>
    </p:spTree>
    <p:extLst>
      <p:ext uri="{BB962C8B-B14F-4D97-AF65-F5344CB8AC3E}">
        <p14:creationId xmlns:p14="http://schemas.microsoft.com/office/powerpoint/2010/main" val="1086871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156531-ADFE-E23C-942E-077B370F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MALGRE RIPOSTE, DISTRICTS EN EPIDEMIE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9973F7B-038C-755E-FFB7-39CD86747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78C3-3502-4270-B65D-F8912E85C18B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7070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275A6F-4A94-4B6B-ABF4-CE9D5DA69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9F78C3-3502-4270-B65D-F8912E85C1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8B0A01CC-5FE9-4815-B047-2BC078F0C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3" y="136524"/>
            <a:ext cx="8928993" cy="556172"/>
          </a:xfrm>
          <a:prstGeom prst="rect">
            <a:avLst/>
          </a:prstGeom>
          <a:solidFill>
            <a:srgbClr val="00B0F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marL="320279" marR="0" lvl="0" indent="0" algn="ctr" defTabSz="685800" fontAlgn="auto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320279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CAS DE ROUGEOLES TESTES IgM+ </a:t>
            </a:r>
            <a:r>
              <a:rPr lang="fr-FR" altLang="fr-FR" sz="2400" b="1" dirty="0">
                <a:solidFill>
                  <a:srgbClr val="FFFF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(S1-S34 en 2024)</a:t>
            </a:r>
            <a:endParaRPr kumimoji="0" lang="fr-FR" altLang="fr-FR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" name="Rectangle à coins arrondis 2">
            <a:extLst>
              <a:ext uri="{FF2B5EF4-FFF2-40B4-BE49-F238E27FC236}">
                <a16:creationId xmlns:a16="http://schemas.microsoft.com/office/drawing/2014/main" id="{0BDE92F4-10EC-8BC6-C682-A25D2BD539EA}"/>
              </a:ext>
            </a:extLst>
          </p:cNvPr>
          <p:cNvSpPr/>
          <p:nvPr/>
        </p:nvSpPr>
        <p:spPr>
          <a:xfrm>
            <a:off x="457200" y="6249666"/>
            <a:ext cx="8496944" cy="5087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  <a:latin typeface="+mj-lt"/>
              </a:rPr>
              <a:t>33/49 (67%) des districts ont au moins un cas positif de rougeole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6FF02E-96F8-6B98-F9F6-27DEEB7F5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4" y="692021"/>
            <a:ext cx="8928993" cy="525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97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275A6F-4A94-4B6B-ABF4-CE9D5DA69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9F78C3-3502-4270-B65D-F8912E85C1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8B0A01CC-5FE9-4815-B047-2BC078F0C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3" y="136524"/>
            <a:ext cx="8928993" cy="556172"/>
          </a:xfrm>
          <a:prstGeom prst="rect">
            <a:avLst/>
          </a:prstGeom>
          <a:solidFill>
            <a:srgbClr val="00B0F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marL="320279" marR="0" lvl="0" indent="0" algn="ctr" defTabSz="685800" fontAlgn="auto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320279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Districts en épidémie active de rougeole </a:t>
            </a:r>
            <a:r>
              <a:rPr lang="fr-FR" altLang="fr-FR" sz="2400" b="1" dirty="0">
                <a:solidFill>
                  <a:srgbClr val="FFFF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(S1-S34 en 2024)</a:t>
            </a:r>
            <a:endParaRPr kumimoji="0" lang="fr-FR" altLang="fr-FR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6654437-C1AA-E0AC-AB3A-6BA84950F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2" t="17917" r="34765" b="11806"/>
          <a:stretch/>
        </p:blipFill>
        <p:spPr bwMode="auto">
          <a:xfrm>
            <a:off x="1115616" y="728445"/>
            <a:ext cx="4896544" cy="582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CE6322-7C65-1EC9-458B-25C5773234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" t="23888" r="85156" b="66945"/>
          <a:stretch/>
        </p:blipFill>
        <p:spPr bwMode="auto">
          <a:xfrm>
            <a:off x="4427983" y="5301208"/>
            <a:ext cx="1385609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740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156531-ADFE-E23C-942E-077B370F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DEFIS ET PERSPECTIVES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9973F7B-038C-755E-FFB7-39CD86747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78C3-3502-4270-B65D-F8912E85C18B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324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FFC526-D4D3-9E82-9ECE-ACB0CCFF5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330"/>
            <a:ext cx="8892480" cy="639762"/>
          </a:xfr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normAutofit fontScale="90000"/>
          </a:bodyPr>
          <a:lstStyle/>
          <a:p>
            <a:br>
              <a:rPr lang="fr-FR" altLang="fr-FR" sz="28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fr-FR" altLang="fr-FR" sz="28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t>DEFIS</a:t>
            </a:r>
            <a:br>
              <a:rPr lang="fr-FR" altLang="fr-FR" sz="28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D2F77F-8DB4-E7CC-1A57-E65A7E00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78C3-3502-4270-B65D-F8912E85C18B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A2CCA133-E116-1547-1DED-94175A139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836713"/>
            <a:ext cx="9036496" cy="5884762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+mn-cs"/>
              </a:rPr>
              <a:t>Persistance des épidémies de rougeole depuis novembre 2019 </a:t>
            </a:r>
          </a:p>
          <a:p>
            <a:pPr algn="just">
              <a:buFont typeface="Symbol" panose="05050102010706020507" pitchFamily="18" charset="2"/>
              <a:buChar char=""/>
              <a:defRPr/>
            </a:pPr>
            <a:r>
              <a:rPr lang="fr-FR" dirty="0">
                <a:solidFill>
                  <a:prstClr val="black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Problème de disponibilité des Fonds en temps réel</a:t>
            </a:r>
            <a:r>
              <a:rPr lang="fr-FR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long processus qui a retardé la riposte: Déclaration de l’épidémie en Février, riposte en Juin2024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Couverture vaccinale de RR1 et RR2 en dessous de 90% dans plusieurs districts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Prélèvement non systématique des cas suspects de rougeole dans tous les districts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Qualité des données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dirty="0">
                <a:latin typeface="Aptos" panose="020B0004020202020204" pitchFamily="34" charset="0"/>
                <a:ea typeface="Times New Roman" panose="02020603050405020304" pitchFamily="18" charset="0"/>
              </a:rPr>
              <a:t>Notification de cas de rougeole  chez les enfants de moins de moins 6 mois qui ne font pas partis de la cible de la vaccination de routine,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dirty="0">
                <a:latin typeface="Aptos" panose="020B0004020202020204" pitchFamily="34" charset="0"/>
                <a:ea typeface="Times New Roman" panose="02020603050405020304" pitchFamily="18" charset="0"/>
              </a:rPr>
              <a:t>Les urgences sanitaires à répétition dans les pays ( inondations, cholera, </a:t>
            </a:r>
            <a:r>
              <a:rPr lang="fr-FR" dirty="0" err="1">
                <a:latin typeface="Aptos" panose="020B0004020202020204" pitchFamily="34" charset="0"/>
                <a:ea typeface="Times New Roman" panose="02020603050405020304" pitchFamily="18" charset="0"/>
              </a:rPr>
              <a:t>Mpox</a:t>
            </a:r>
            <a:r>
              <a:rPr lang="fr-FR" dirty="0">
                <a:latin typeface="Aptos" panose="020B0004020202020204" pitchFamily="34" charset="0"/>
                <a:ea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225631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FFC526-D4D3-9E82-9ECE-ACB0CCFF5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5100"/>
            <a:ext cx="8892480" cy="639762"/>
          </a:xfr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normAutofit fontScale="90000"/>
          </a:bodyPr>
          <a:lstStyle/>
          <a:p>
            <a:br>
              <a:rPr lang="fr-FR" altLang="fr-FR" sz="28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fr-FR" altLang="fr-FR" sz="28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t>PERSPECTIVES</a:t>
            </a:r>
            <a:br>
              <a:rPr lang="fr-FR" altLang="fr-FR" sz="28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D2F77F-8DB4-E7CC-1A57-E65A7E00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78C3-3502-4270-B65D-F8912E85C18B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A2CCA133-E116-1547-1DED-94175A139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9" y="1052736"/>
            <a:ext cx="9036496" cy="5527303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just">
              <a:buFont typeface="Symbol" panose="05050102010706020507" pitchFamily="18" charset="2"/>
              <a:buChar char=""/>
            </a:pPr>
            <a:r>
              <a:rPr lang="fr-FR" dirty="0">
                <a:latin typeface="Aptos" panose="020B0004020202020204" pitchFamily="34" charset="0"/>
                <a:ea typeface="Aptos" panose="020B0004020202020204" pitchFamily="34" charset="0"/>
              </a:rPr>
              <a:t>Mission d’investigation dans les 5 DS en épidémie active 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fr-FR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 </a:t>
            </a:r>
            <a:r>
              <a:rPr lang="fr-FR" dirty="0">
                <a:latin typeface="Aptos" panose="020B0004020202020204" pitchFamily="34" charset="0"/>
                <a:ea typeface="Aptos" panose="020B0004020202020204" pitchFamily="34" charset="0"/>
              </a:rPr>
              <a:t>R</a:t>
            </a:r>
            <a:r>
              <a:rPr lang="fr-FR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édaction du document de  soumission de la campagne de suivi Rougeole</a:t>
            </a:r>
            <a:endParaRPr lang="fr-FR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algn="just">
              <a:buFont typeface="Symbol" panose="05050102010706020507" pitchFamily="18" charset="2"/>
              <a:buChar char=""/>
            </a:pPr>
            <a:r>
              <a:rPr lang="fr-FR" dirty="0">
                <a:latin typeface="Aptos" panose="020B0004020202020204" pitchFamily="34" charset="0"/>
                <a:ea typeface="Times New Roman" panose="02020603050405020304" pitchFamily="18" charset="0"/>
              </a:rPr>
              <a:t>Démarrage du processus de </a:t>
            </a:r>
            <a:r>
              <a:rPr lang="fr-FR" dirty="0" err="1">
                <a:latin typeface="Aptos" panose="020B0004020202020204" pitchFamily="34" charset="0"/>
                <a:ea typeface="Times New Roman" panose="02020603050405020304" pitchFamily="18" charset="0"/>
              </a:rPr>
              <a:t>microplan</a:t>
            </a:r>
            <a:r>
              <a:rPr lang="fr-FR" dirty="0">
                <a:latin typeface="Aptos" panose="020B0004020202020204" pitchFamily="34" charset="0"/>
                <a:ea typeface="Times New Roman" panose="02020603050405020304" pitchFamily="18" charset="0"/>
              </a:rPr>
              <a:t>,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fr-FR" dirty="0">
                <a:latin typeface="Aptos" panose="020B0004020202020204" pitchFamily="34" charset="0"/>
                <a:ea typeface="Times New Roman" panose="02020603050405020304" pitchFamily="18" charset="0"/>
              </a:rPr>
              <a:t>Mise en œuvre du Big Catch up,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fr-FR" dirty="0">
                <a:latin typeface="Aptos" panose="020B0004020202020204" pitchFamily="34" charset="0"/>
                <a:ea typeface="Times New Roman" panose="02020603050405020304" pitchFamily="18" charset="0"/>
              </a:rPr>
              <a:t>Redéploiement de l’assistant technique dans les districts avec à problème  pour un appui de proximité,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fr-FR" dirty="0">
                <a:latin typeface="Aptos" panose="020B0004020202020204" pitchFamily="34" charset="0"/>
                <a:ea typeface="Times New Roman" panose="02020603050405020304" pitchFamily="18" charset="0"/>
              </a:rPr>
              <a:t>Renforcement de la surveillance des MEV,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fr-FR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85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fr-FR" sz="3600"/>
            </a:br>
            <a:endParaRPr lang="fr-FR" sz="36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0636" y="-17866"/>
            <a:ext cx="1618647" cy="176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758D2F3-293B-BCD7-493B-DFCF3B76195C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0"/>
            <a:ext cx="307494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DDDE2BC0-F36D-03AB-6BCF-2A79E80F3E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4744"/>
              </p:ext>
            </p:extLst>
          </p:nvPr>
        </p:nvGraphicFramePr>
        <p:xfrm>
          <a:off x="6299707" y="0"/>
          <a:ext cx="2467439" cy="1763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" r:id="rId5" imgW="4572139" imgH="3429123" progId="PowerPoint.Slide.8">
                  <p:embed/>
                </p:oleObj>
              </mc:Choice>
              <mc:Fallback>
                <p:oleObj name="Diapositive" r:id="rId5" imgW="4572139" imgH="3429123" progId="PowerPoint.Slide.8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DDDE2BC0-F36D-03AB-6BCF-2A79E80F3E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707" y="0"/>
                        <a:ext cx="2467439" cy="1763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F4079CF0-3DDD-64DD-E101-AD8E66CFF0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4332" y="1847850"/>
            <a:ext cx="5472608" cy="465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22296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340E5-A5CD-B543-C7B6-BF1B4CCB7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rgbClr val="00B0F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B475E-E445-5AD5-9BC2-97742DB92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91D3"/>
                </a:solidFill>
                <a:effectLst/>
                <a:uLnTx/>
                <a:uFillTx/>
                <a:latin typeface="Aptos" panose="020B0004020202020204" pitchFamily="34" charset="0"/>
              </a:rPr>
              <a:t>La première flambée a eu lieu en août 2022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91D3"/>
                </a:solidFill>
                <a:effectLst/>
                <a:uLnTx/>
                <a:uFillTx/>
                <a:latin typeface="Aptos" panose="020B0004020202020204" pitchFamily="34" charset="0"/>
              </a:rPr>
              <a:t> La date de déclaration officielle de la flambée est le 15 février 2024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91D3"/>
                </a:solidFill>
                <a:effectLst/>
                <a:uLnTx/>
                <a:uFillTx/>
                <a:latin typeface="Aptos" panose="020B0004020202020204" pitchFamily="34" charset="0"/>
              </a:rPr>
              <a:t> En 2022, 19 districts (45 %) ont rapporté des cas confirmés de rougeole, en 2023, ce nombre est passé à 24 districts (49 %), et en 2024, il est monté à 31 districts (63 %).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91D3"/>
                </a:solidFill>
                <a:effectLst/>
                <a:uLnTx/>
                <a:uFillTx/>
                <a:latin typeface="Aptos" panose="020B0004020202020204" pitchFamily="34" charset="0"/>
              </a:rPr>
              <a:t> En 2022, 6 districts sur 49 (12 %) étaient en épidémie, en 2023, ce nombre est monté à 16 districts sur 49 (33 %), et en 2024, il est passé à 18 districts sur 49 (37 %).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91D3"/>
                </a:solidFill>
                <a:effectLst/>
                <a:uLnTx/>
                <a:uFillTx/>
                <a:latin typeface="Aptos" panose="020B0004020202020204" pitchFamily="34" charset="0"/>
              </a:rPr>
              <a:t> 5 (10%) districts en épidémie au cours de la dernière semaine.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91D3"/>
                </a:solidFill>
                <a:effectLst/>
                <a:uLnTx/>
                <a:uFillTx/>
                <a:latin typeface="Aptos" panose="020B0004020202020204" pitchFamily="34" charset="0"/>
              </a:rPr>
              <a:t> Trois campagnes de vaccination réactives ont été menées depuis le début de la flambée : deux campagnes locales en 2023 et une campagne nationale en 2024.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91D3"/>
                </a:solidFill>
                <a:effectLst/>
                <a:uLnTx/>
                <a:uFillTx/>
                <a:latin typeface="Aptos" panose="020B0004020202020204" pitchFamily="34" charset="0"/>
              </a:rPr>
              <a:t> OMS, UNICEF, GAVI, Banque Mondiale, MSF, MRI sont les partenaires qui appuient le pays dans la riposte aux flambées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1D3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33B2F-ED87-BBD9-3F1D-4F703A114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78C3-3502-4270-B65D-F8912E85C18B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0671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Grp="1"/>
          </p:cNvSpPr>
          <p:nvPr>
            <p:ph idx="1"/>
          </p:nvPr>
        </p:nvSpPr>
        <p:spPr>
          <a:xfrm>
            <a:off x="-71438" y="482600"/>
            <a:ext cx="9144001" cy="6381750"/>
          </a:xfrm>
        </p:spPr>
        <p:txBody>
          <a:bodyPr rtlCol="0">
            <a:normAutofit/>
          </a:bodyPr>
          <a:lstStyle>
            <a:lvl1pPr>
              <a:defRPr sz="3200">
                <a:solidFill>
                  <a:srgbClr val="000000"/>
                </a:solidFill>
                <a:latin typeface="Arial" charset="0"/>
              </a:defRPr>
            </a:lvl1pPr>
            <a:lvl2pPr marL="400050">
              <a:defRPr sz="2800">
                <a:solidFill>
                  <a:srgbClr val="000000"/>
                </a:solidFill>
                <a:latin typeface="Arial" charset="0"/>
              </a:defRPr>
            </a:lvl2pPr>
            <a:lvl3pPr indent="-342900"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</a:defRPr>
            </a:lvl5pPr>
            <a:lvl6pPr>
              <a:defRPr sz="2000">
                <a:solidFill>
                  <a:srgbClr val="000000"/>
                </a:solidFill>
                <a:latin typeface="Arial" charset="0"/>
              </a:defRPr>
            </a:lvl6pPr>
            <a:lvl7pPr>
              <a:defRPr sz="2000">
                <a:solidFill>
                  <a:srgbClr val="000000"/>
                </a:solidFill>
                <a:latin typeface="Arial" charset="0"/>
              </a:defRPr>
            </a:lvl7pPr>
            <a:lvl8pPr>
              <a:defRPr sz="2000">
                <a:solidFill>
                  <a:srgbClr val="000000"/>
                </a:solidFill>
                <a:latin typeface="Arial" charset="0"/>
              </a:defRPr>
            </a:lvl8pPr>
            <a:lvl9pPr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140000"/>
              <a:buFontTx/>
              <a:buNone/>
              <a:defRPr/>
            </a:pPr>
            <a:endParaRPr sz="100" b="1" dirty="0">
              <a:solidFill>
                <a:srgbClr val="C00000"/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120000"/>
              <a:buFontTx/>
              <a:buNone/>
              <a:defRPr/>
            </a:pPr>
            <a:endParaRPr sz="2000" b="1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717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2F664-7210-4AC7-B265-E9A416464D0F}" type="slidenum">
              <a:rPr kumimoji="0" lang="fr-FR" alt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8503C61-5C36-4022-A0BA-74C9A538C8DA}"/>
              </a:ext>
            </a:extLst>
          </p:cNvPr>
          <p:cNvSpPr txBox="1">
            <a:spLocks/>
          </p:cNvSpPr>
          <p:nvPr/>
        </p:nvSpPr>
        <p:spPr>
          <a:xfrm>
            <a:off x="-75008" y="31038"/>
            <a:ext cx="9144000" cy="949690"/>
          </a:xfrm>
          <a:prstGeom prst="rect">
            <a:avLst/>
          </a:prstGeom>
          <a:solidFill>
            <a:srgbClr val="00B0F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lvl1pPr marL="4270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20279" defTabSz="685800">
              <a:defRPr/>
            </a:pPr>
            <a:r>
              <a:rPr kumimoji="0" lang="fr-B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Points saillants de la surveillance de la rougeole au Burundi </a:t>
            </a:r>
          </a:p>
          <a:p>
            <a:pPr marL="320279" defTabSz="685800">
              <a:defRPr/>
            </a:pPr>
            <a:r>
              <a:rPr lang="fr-FR" altLang="fr-FR" sz="2800" b="1" dirty="0">
                <a:solidFill>
                  <a:srgbClr val="FFFF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(S1-S34 en 2024)</a:t>
            </a:r>
            <a:endParaRPr kumimoji="0" lang="fr-FR" altLang="fr-FR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graphicFrame>
        <p:nvGraphicFramePr>
          <p:cNvPr id="8" name="Table 1">
            <a:extLst>
              <a:ext uri="{FF2B5EF4-FFF2-40B4-BE49-F238E27FC236}">
                <a16:creationId xmlns:a16="http://schemas.microsoft.com/office/drawing/2014/main" id="{0BBB8261-2CEE-BCB6-C308-59E8C75039E3}"/>
              </a:ext>
            </a:extLst>
          </p:cNvPr>
          <p:cNvGraphicFramePr>
            <a:graphicFrameLocks noGrp="1"/>
          </p:cNvGraphicFramePr>
          <p:nvPr/>
        </p:nvGraphicFramePr>
        <p:xfrm>
          <a:off x="91315" y="1052153"/>
          <a:ext cx="8465440" cy="5242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4844">
                  <a:extLst>
                    <a:ext uri="{9D8B030D-6E8A-4147-A177-3AD203B41FA5}">
                      <a16:colId xmlns:a16="http://schemas.microsoft.com/office/drawing/2014/main" val="3180070412"/>
                    </a:ext>
                  </a:extLst>
                </a:gridCol>
                <a:gridCol w="2640596">
                  <a:extLst>
                    <a:ext uri="{9D8B030D-6E8A-4147-A177-3AD203B41FA5}">
                      <a16:colId xmlns:a16="http://schemas.microsoft.com/office/drawing/2014/main" val="3083650502"/>
                    </a:ext>
                  </a:extLst>
                </a:gridCol>
              </a:tblGrid>
              <a:tr h="445421">
                <a:tc>
                  <a:txBody>
                    <a:bodyPr/>
                    <a:lstStyle/>
                    <a:p>
                      <a:r>
                        <a:rPr lang="fr-FR" sz="2000" dirty="0"/>
                        <a:t>Indicateurs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0279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cs typeface="Calibri" panose="020F0502020204030204" pitchFamily="34" charset="0"/>
                        </a:rPr>
                        <a:t>S1 à S34 en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50443"/>
                  </a:ext>
                </a:extLst>
              </a:tr>
              <a:tr h="362248">
                <a:tc>
                  <a:txBody>
                    <a:bodyPr/>
                    <a:lstStyle/>
                    <a:p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Cas suspects de Rougeole notifiés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673291"/>
                  </a:ext>
                </a:extLst>
              </a:tr>
              <a:tr h="362248">
                <a:tc>
                  <a:txBody>
                    <a:bodyPr/>
                    <a:lstStyle/>
                    <a:p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Cas de Rougeole confirmés IgM+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000364"/>
                  </a:ext>
                </a:extLst>
              </a:tr>
              <a:tr h="362248">
                <a:tc>
                  <a:txBody>
                    <a:bodyPr/>
                    <a:lstStyle/>
                    <a:p>
                      <a:r>
                        <a:rPr kumimoji="0" lang="fr-F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Districts en épidémie active</a:t>
                      </a:r>
                      <a:endParaRPr kumimoji="0" lang="fr-FR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169516"/>
                  </a:ext>
                </a:extLst>
              </a:tr>
              <a:tr h="362248">
                <a:tc>
                  <a:txBody>
                    <a:bodyPr/>
                    <a:lstStyle/>
                    <a:p>
                      <a:r>
                        <a:rPr kumimoji="0" lang="fr-F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Cas confirmés de Rubéole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981088"/>
                  </a:ext>
                </a:extLst>
              </a:tr>
              <a:tr h="362248">
                <a:tc>
                  <a:txBody>
                    <a:bodyPr/>
                    <a:lstStyle/>
                    <a:p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Cas investigués avec prélèvement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532308"/>
                  </a:ext>
                </a:extLst>
              </a:tr>
              <a:tr h="362248">
                <a:tc>
                  <a:txBody>
                    <a:bodyPr/>
                    <a:lstStyle/>
                    <a:p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Taux de positivité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944308"/>
                  </a:ext>
                </a:extLst>
              </a:tr>
              <a:tr h="389682">
                <a:tc>
                  <a:txBody>
                    <a:bodyPr/>
                    <a:lstStyle/>
                    <a:p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Cas de Rougeole classés compatible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999897"/>
                  </a:ext>
                </a:extLst>
              </a:tr>
              <a:tr h="362248">
                <a:tc>
                  <a:txBody>
                    <a:bodyPr/>
                    <a:lstStyle/>
                    <a:p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Cas confirmés par lien épidémiologique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170328"/>
                  </a:ext>
                </a:extLst>
              </a:tr>
              <a:tr h="362248">
                <a:tc>
                  <a:txBody>
                    <a:bodyPr/>
                    <a:lstStyle/>
                    <a:p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Taux d’éruption fébrile non rougeoleuse (≥2/100000)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1,23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260764"/>
                  </a:ext>
                </a:extLst>
              </a:tr>
              <a:tr h="362248">
                <a:tc>
                  <a:txBody>
                    <a:bodyPr/>
                    <a:lstStyle/>
                    <a:p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% des districts ayant notifié au moins un cas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43/49</a:t>
                      </a:r>
                      <a:r>
                        <a:rPr lang="fr-FR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(87,8%)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801531"/>
                  </a:ext>
                </a:extLst>
              </a:tr>
              <a:tr h="362248">
                <a:tc>
                  <a:txBody>
                    <a:bodyPr/>
                    <a:lstStyle/>
                    <a:p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Proportion des cas investigués et prélevés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568653"/>
                  </a:ext>
                </a:extLst>
              </a:tr>
              <a:tr h="422812">
                <a:tc>
                  <a:txBody>
                    <a:bodyPr/>
                    <a:lstStyle/>
                    <a:p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Taux d’investigation des cas pour 100 000 Habitants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(&gt;=2)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3,34%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3815"/>
                  </a:ext>
                </a:extLst>
              </a:tr>
              <a:tr h="362248">
                <a:tc>
                  <a:txBody>
                    <a:bodyPr/>
                    <a:lstStyle/>
                    <a:p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Incidence pour 1000000 Habitants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(1/1000000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Hab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)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187,5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503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63023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oneTexte 1"/>
          <p:cNvSpPr txBox="1">
            <a:spLocks noChangeArrowheads="1"/>
          </p:cNvSpPr>
          <p:nvPr/>
        </p:nvSpPr>
        <p:spPr bwMode="auto">
          <a:xfrm>
            <a:off x="-23813" y="-5715"/>
            <a:ext cx="9167813" cy="911896"/>
          </a:xfrm>
          <a:prstGeom prst="rect">
            <a:avLst/>
          </a:prstGeom>
          <a:solidFill>
            <a:srgbClr val="00B0F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marL="320279" marR="0" lvl="0" indent="0" algn="ctr" defTabSz="685800" fontAlgn="auto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320279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Classification des cas de rougeole au Burundi par semaine épidémiologique </a:t>
            </a:r>
            <a:r>
              <a:rPr lang="fr-FR" altLang="fr-FR" sz="2400" b="1" dirty="0">
                <a:solidFill>
                  <a:srgbClr val="FFFF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(S1-S34 en 2024)</a:t>
            </a:r>
            <a:endParaRPr kumimoji="0" lang="fr-FR" altLang="fr-F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2771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6C1132-7127-4C3A-B75F-344D794C252C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E04D1A-CB3F-1B0F-6D53-511F23851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2" y="907803"/>
            <a:ext cx="903649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8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275A6F-4A94-4B6B-ABF4-CE9D5DA69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9F78C3-3502-4270-B65D-F8912E85C1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8B0A01CC-5FE9-4815-B047-2BC078F0C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3999" cy="548680"/>
          </a:xfrm>
          <a:prstGeom prst="rect">
            <a:avLst/>
          </a:prstGeom>
          <a:solidFill>
            <a:srgbClr val="00B0F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marL="320279" marR="0" lvl="0" indent="0" algn="ctr" defTabSz="685800" fontAlgn="auto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320279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EVOLUTION DES CAS DE ROUGEOLE TESTES IgM+ </a:t>
            </a:r>
            <a:r>
              <a:rPr lang="fr-FR" altLang="fr-FR" sz="2000" b="1" dirty="0">
                <a:solidFill>
                  <a:srgbClr val="FFFF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(S1-S34 en 2024)</a:t>
            </a:r>
            <a:endParaRPr kumimoji="0" lang="fr-FR" altLang="fr-F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" name="Rectangle à coins arrondis 2">
            <a:extLst>
              <a:ext uri="{FF2B5EF4-FFF2-40B4-BE49-F238E27FC236}">
                <a16:creationId xmlns:a16="http://schemas.microsoft.com/office/drawing/2014/main" id="{96704873-F2F9-EE6A-E46B-07C2FB5573E5}"/>
              </a:ext>
            </a:extLst>
          </p:cNvPr>
          <p:cNvSpPr/>
          <p:nvPr/>
        </p:nvSpPr>
        <p:spPr>
          <a:xfrm>
            <a:off x="222342" y="6093296"/>
            <a:ext cx="8699314" cy="6281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black"/>
                </a:solidFill>
                <a:latin typeface="Calibri"/>
              </a:rPr>
              <a:t>Le pic du taux de positivité s’observe à la semaine 27, suivi de la semaine 28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7F5863-517A-9EEE-1026-973DB02A2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8" y="648983"/>
            <a:ext cx="8986283" cy="55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88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9F78C3-3502-4270-B65D-F8912E85C1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4464" y="16224"/>
            <a:ext cx="8642336" cy="307777"/>
          </a:xfrm>
          <a:prstGeom prst="rect">
            <a:avLst/>
          </a:prstGeom>
          <a:solidFill>
            <a:srgbClr val="3399FF"/>
          </a:solidFill>
          <a:ln>
            <a:solidFill>
              <a:schemeClr val="bg1"/>
            </a:solidFill>
          </a:ln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TRANCHE D’AGE DES CAS DE ROUGEOLE</a:t>
            </a:r>
            <a:r>
              <a:rPr lang="fr-FR" altLang="fr-FR" sz="1400" b="1" dirty="0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1400" b="1" dirty="0">
                <a:solidFill>
                  <a:srgbClr val="FFFF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(S1-S34 en 2024)</a:t>
            </a:r>
            <a:endParaRPr kumimoji="0" lang="fr-FR" altLang="fr-F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4463" y="3239366"/>
            <a:ext cx="8619085" cy="307777"/>
          </a:xfrm>
          <a:prstGeom prst="rect">
            <a:avLst/>
          </a:prstGeom>
          <a:solidFill>
            <a:srgbClr val="3399FF"/>
          </a:solidFill>
          <a:ln>
            <a:solidFill>
              <a:schemeClr val="bg1"/>
            </a:solidFill>
          </a:ln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TRANCHE D’AGE DE CAS CONFIRME PAR LABO, LIEN EPIDÉMIOLOGIQUE ET COMPATIBLE</a:t>
            </a:r>
            <a:r>
              <a:rPr lang="fr-FR" altLang="fr-FR" sz="1400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1400" b="1" dirty="0">
                <a:solidFill>
                  <a:srgbClr val="FFFF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(S1-S34 en 2024)</a:t>
            </a:r>
            <a:endParaRPr kumimoji="0" lang="fr-FR" altLang="fr-F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6486" y="3677475"/>
            <a:ext cx="1476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Tranche d'âge des cas confirmés (IgM+, Lien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Epid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compatibles)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63" y="1150739"/>
            <a:ext cx="1476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Tranche d'âge des cas de Rougeole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093" y="2388983"/>
            <a:ext cx="114366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</a:t>
            </a:r>
            <a:r>
              <a:rPr lang="fr-FR" sz="2000" b="1" dirty="0">
                <a:solidFill>
                  <a:prstClr val="black"/>
                </a:solidFill>
                <a:latin typeface="Calibri"/>
              </a:rPr>
              <a:t>2615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8" y="5221189"/>
            <a:ext cx="116247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2504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68072B-954D-6E96-651F-F6DA9CC28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042" y="309908"/>
            <a:ext cx="7267062" cy="2926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39065D-BB65-1022-4FF9-85C589C13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762" y="3547143"/>
            <a:ext cx="7279255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02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9F78C3-3502-4270-B65D-F8912E85C1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03" y="4298911"/>
            <a:ext cx="1476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Statut vaccinal cas confirmés (IgM+, Lien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Epid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compatibles)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8033" y="3261342"/>
            <a:ext cx="9099537" cy="338554"/>
          </a:xfrm>
          <a:prstGeom prst="rect">
            <a:avLst/>
          </a:prstGeom>
          <a:solidFill>
            <a:srgbClr val="3399FF"/>
          </a:solidFill>
          <a:ln>
            <a:solidFill>
              <a:schemeClr val="bg1"/>
            </a:solidFill>
          </a:ln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STATUT VACCINAL DES CAS CONFIRMES</a:t>
            </a: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(9 MOIS </a:t>
            </a:r>
            <a:r>
              <a:rPr lang="fr-FR" altLang="fr-FR" sz="1600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ET PLUS) </a:t>
            </a: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PAR PROVINCE </a:t>
            </a:r>
            <a:r>
              <a:rPr lang="fr-FR" altLang="fr-FR" sz="1600" b="1" dirty="0">
                <a:solidFill>
                  <a:srgbClr val="FFFF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(S1-S34 en 2024)</a:t>
            </a:r>
            <a:endParaRPr kumimoji="0" lang="fr-FR" alt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55" y="2133769"/>
            <a:ext cx="101657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n=1382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52" y="907099"/>
            <a:ext cx="1395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Statut vaccinal tous les cas de rougeole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9726" y="5750846"/>
            <a:ext cx="106022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prstClr val="black"/>
                </a:solidFill>
                <a:latin typeface="Calibri"/>
              </a:rPr>
              <a:t>n=1314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77477" y="67127"/>
            <a:ext cx="2133951" cy="590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-4099"/>
            <a:ext cx="9099537" cy="338554"/>
          </a:xfrm>
          <a:prstGeom prst="rect">
            <a:avLst/>
          </a:prstGeom>
          <a:solidFill>
            <a:srgbClr val="3399FF"/>
          </a:solidFill>
          <a:ln>
            <a:solidFill>
              <a:schemeClr val="bg1"/>
            </a:solidFill>
          </a:ln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CAS DE ROUGEOLE (9 MOIS </a:t>
            </a:r>
            <a:r>
              <a:rPr lang="fr-FR" altLang="fr-FR" sz="1600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ET PLUS) </a:t>
            </a: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PAR PROVINCE </a:t>
            </a:r>
            <a:r>
              <a:rPr lang="fr-FR" altLang="fr-FR" sz="1600" b="1" dirty="0">
                <a:solidFill>
                  <a:srgbClr val="FFFF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(S1-S34 en 2024)</a:t>
            </a:r>
            <a:endParaRPr kumimoji="0" lang="fr-FR" alt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E75A09-826F-07D6-3C92-5DDAA48AA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316" y="362401"/>
            <a:ext cx="7608467" cy="29385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033BB6-AB86-C560-7E20-ED18C26E5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955" y="3578395"/>
            <a:ext cx="7773074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10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A0E812-EDB5-92A5-0316-00EC33DC3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78C3-3502-4270-B65D-F8912E85C18B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76173A0-AEC3-9321-F702-C9A426EA706C}"/>
              </a:ext>
            </a:extLst>
          </p:cNvPr>
          <p:cNvSpPr txBox="1">
            <a:spLocks/>
          </p:cNvSpPr>
          <p:nvPr/>
        </p:nvSpPr>
        <p:spPr>
          <a:xfrm>
            <a:off x="467544" y="2492896"/>
            <a:ext cx="7884368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RESULTATS DE LA CAMPAGNE DE RIPOSTE VACCINALE CONTRE LA ROUGEOLE (13 au 19 Juin 2024)</a:t>
            </a:r>
          </a:p>
        </p:txBody>
      </p:sp>
    </p:spTree>
    <p:extLst>
      <p:ext uri="{BB962C8B-B14F-4D97-AF65-F5344CB8AC3E}">
        <p14:creationId xmlns:p14="http://schemas.microsoft.com/office/powerpoint/2010/main" val="2652287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85E8E5-FD95-DC9F-06DC-8E22A8F4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fr-FR" sz="3000" dirty="0"/>
              <a:t>Résultats administratifs de la campagne (RR)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ECD081-5EB7-C5B3-4FCA-7E75ADE2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78C3-3502-4270-B65D-F8912E85C18B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6" name="Image 4">
            <a:extLst>
              <a:ext uri="{FF2B5EF4-FFF2-40B4-BE49-F238E27FC236}">
                <a16:creationId xmlns:a16="http://schemas.microsoft.com/office/drawing/2014/main" id="{B37FAAD2-B869-E3C5-23D0-3DBE22CAA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8" y="939739"/>
            <a:ext cx="9044763" cy="5105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1E9FF5-A8A1-8030-7429-3B5602C31882}"/>
              </a:ext>
            </a:extLst>
          </p:cNvPr>
          <p:cNvSpPr txBox="1"/>
          <p:nvPr/>
        </p:nvSpPr>
        <p:spPr>
          <a:xfrm>
            <a:off x="323528" y="6183252"/>
            <a:ext cx="7499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nstantia"/>
                <a:ea typeface="+mn-ea"/>
                <a:cs typeface="+mn-cs"/>
              </a:rPr>
              <a:t>23 DS sur 49 (46,9%) ont atteint l’objectif de couverture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06018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4CDD5CC0C05A4082E456C6F2B971B3" ma:contentTypeVersion="12" ma:contentTypeDescription="Create a new document." ma:contentTypeScope="" ma:versionID="3306efceb3cf65a13fcc79611adc8b6b">
  <xsd:schema xmlns:xsd="http://www.w3.org/2001/XMLSchema" xmlns:xs="http://www.w3.org/2001/XMLSchema" xmlns:p="http://schemas.microsoft.com/office/2006/metadata/properties" xmlns:ns3="54845a3a-3123-44af-b08f-a79d61574486" targetNamespace="http://schemas.microsoft.com/office/2006/metadata/properties" ma:root="true" ma:fieldsID="cbbe6aaec338a93ed0ce81fdff7085b3" ns3:_="">
    <xsd:import namespace="54845a3a-3123-44af-b08f-a79d615744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845a3a-3123-44af-b08f-a79d615744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534110-90EC-4E70-81C1-45656926D4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845a3a-3123-44af-b08f-a79d615744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D9E822-1661-47EA-8A1A-774E3E9856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24FB2A-A98B-4B4F-80B3-E3AA361ECB9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54845a3a-3123-44af-b08f-a79d6157448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818</Words>
  <Application>Microsoft Office PowerPoint</Application>
  <PresentationFormat>Affichage à l'écran (4:3)</PresentationFormat>
  <Paragraphs>111</Paragraphs>
  <Slides>17</Slides>
  <Notes>7</Notes>
  <HiddenSlides>0</HiddenSlides>
  <MMClips>0</MMClips>
  <ScaleCrop>false</ScaleCrop>
  <HeadingPairs>
    <vt:vector size="8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33" baseType="lpstr">
      <vt:lpstr>Aptos</vt:lpstr>
      <vt:lpstr>Arial</vt:lpstr>
      <vt:lpstr>Arial Narrow</vt:lpstr>
      <vt:lpstr>Arial Rounded MT Bold</vt:lpstr>
      <vt:lpstr>Berlin Sans FB Demi</vt:lpstr>
      <vt:lpstr>Calibri</vt:lpstr>
      <vt:lpstr>Comic Sans MS</vt:lpstr>
      <vt:lpstr>Constantia</vt:lpstr>
      <vt:lpstr>Script MT Bold</vt:lpstr>
      <vt:lpstr>Symbol</vt:lpstr>
      <vt:lpstr>Times New Roman</vt:lpstr>
      <vt:lpstr>Wingdings</vt:lpstr>
      <vt:lpstr>Wingdings 2</vt:lpstr>
      <vt:lpstr>Thème Office</vt:lpstr>
      <vt:lpstr>Flow</vt:lpstr>
      <vt:lpstr>Diapositive</vt:lpstr>
      <vt:lpstr>Présentation PowerPoint</vt:lpstr>
      <vt:lpstr>INTRODUCTION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Résultats administratifs de la campagne (RR)</vt:lpstr>
      <vt:lpstr>Résultats du monitorage end process de l’enquête rapide de convenance</vt:lpstr>
      <vt:lpstr>MALGRE RIPOSTE, DISTRICTS EN EPIDEMIE</vt:lpstr>
      <vt:lpstr>Présentation PowerPoint</vt:lpstr>
      <vt:lpstr>Présentation PowerPoint</vt:lpstr>
      <vt:lpstr>DEFIS ET PERSPECTIVES</vt:lpstr>
      <vt:lpstr> DEFIS </vt:lpstr>
      <vt:lpstr> PERSPECTIVES </vt:lpstr>
      <vt:lpstr> </vt:lpstr>
    </vt:vector>
  </TitlesOfParts>
  <Company>Organisation Mondiale de la Santé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Aboubacar Ndiaye</dc:creator>
  <cp:lastModifiedBy>Dr BIZIMANA Jean Claude</cp:lastModifiedBy>
  <cp:revision>11253</cp:revision>
  <cp:lastPrinted>2019-12-19T14:50:50Z</cp:lastPrinted>
  <dcterms:created xsi:type="dcterms:W3CDTF">2014-05-26T15:18:05Z</dcterms:created>
  <dcterms:modified xsi:type="dcterms:W3CDTF">2024-09-09T08:50:02Z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0x010100AA4CDD5CC0C05A4082E456C6F2B971B3</vt:lpwstr>
  </property>
</Properties>
</file>